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5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4" Type="http://schemas.openxmlformats.org/officeDocument/2006/relationships/image" Target="../media/image27.emf"/><Relationship Id="rId5" Type="http://schemas.openxmlformats.org/officeDocument/2006/relationships/image" Target="../media/image28.emf"/><Relationship Id="rId7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emf"/><Relationship Id="rId6" Type="http://schemas.openxmlformats.org/officeDocument/2006/relationships/image" Target="../media/image29.em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emf"/><Relationship Id="rId3" Type="http://schemas.openxmlformats.org/officeDocument/2006/relationships/image" Target="../media/image3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3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5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image" Target="../media/image44.emf"/><Relationship Id="rId4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emf"/><Relationship Id="rId3" Type="http://schemas.openxmlformats.org/officeDocument/2006/relationships/image" Target="../media/image41.emf"/><Relationship Id="rId5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image" Target="../media/image49.emf"/><Relationship Id="rId4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emf"/><Relationship Id="rId3" Type="http://schemas.openxmlformats.org/officeDocument/2006/relationships/image" Target="../media/image46.emf"/><Relationship Id="rId5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image" Target="../media/image54.emf"/><Relationship Id="rId4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emf"/><Relationship Id="rId3" Type="http://schemas.openxmlformats.org/officeDocument/2006/relationships/image" Target="../media/image51.emf"/><Relationship Id="rId5" Type="http://schemas.openxmlformats.org/officeDocument/2006/relationships/image" Target="../media/image53.emf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image" Target="../media/image58.emf"/><Relationship Id="rId4" Type="http://schemas.openxmlformats.org/officeDocument/2006/relationships/image" Target="../media/image4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emf"/><Relationship Id="rId3" Type="http://schemas.openxmlformats.org/officeDocument/2006/relationships/image" Target="../media/image56.emf"/><Relationship Id="rId5" Type="http://schemas.openxmlformats.org/officeDocument/2006/relationships/image" Target="../media/image5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3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7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Relationship Id="rId6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Relationship Id="rId5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Relationship Id="rId5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0"/>
            <a:ext cx="8229600" cy="93975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MAXIMA AND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MINIMA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12" y="820052"/>
            <a:ext cx="8844158" cy="566614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8000"/>
                </a:solidFill>
              </a:rPr>
              <a:t>How </a:t>
            </a:r>
            <a:r>
              <a:rPr lang="en-US" b="1" dirty="0">
                <a:solidFill>
                  <a:srgbClr val="008000"/>
                </a:solidFill>
              </a:rPr>
              <a:t>can I do the best (or worst) I can?</a:t>
            </a:r>
            <a:endParaRPr lang="en-U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of the peculiarities of </a:t>
            </a:r>
            <a:r>
              <a:rPr lang="en-US" b="1" dirty="0" smtClean="0">
                <a:solidFill>
                  <a:srgbClr val="FF0000"/>
                </a:solidFill>
              </a:rPr>
              <a:t>Mathematics</a:t>
            </a:r>
            <a:r>
              <a:rPr lang="en-US" b="1" dirty="0" smtClean="0">
                <a:solidFill>
                  <a:srgbClr val="0000FF"/>
                </a:solidFill>
              </a:rPr>
              <a:t> is that it generally progresses when someone has a question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rgbClr val="008000"/>
                </a:solidFill>
              </a:rPr>
              <a:t>Is my farm bigger than yours? </a:t>
            </a:r>
            <a:r>
              <a:rPr lang="en-US" b="1" dirty="0">
                <a:solidFill>
                  <a:srgbClr val="0000FF"/>
                </a:solidFill>
              </a:rPr>
              <a:t>g</a:t>
            </a:r>
            <a:r>
              <a:rPr lang="en-US" b="1" dirty="0" smtClean="0">
                <a:solidFill>
                  <a:srgbClr val="0000FF"/>
                </a:solidFill>
              </a:rPr>
              <a:t>ave rise to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Geometry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b="1" dirty="0" smtClean="0">
                <a:solidFill>
                  <a:srgbClr val="008000"/>
                </a:solidFill>
              </a:rPr>
              <a:t>How fast was that apple traveling? </a:t>
            </a:r>
            <a:r>
              <a:rPr lang="en-US" b="1" dirty="0" smtClean="0">
                <a:solidFill>
                  <a:srgbClr val="0000FF"/>
                </a:solidFill>
              </a:rPr>
              <a:t>gave rise to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Newtonian Physics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b="1" dirty="0" smtClean="0">
                <a:solidFill>
                  <a:srgbClr val="008000"/>
                </a:solidFill>
              </a:rPr>
              <a:t>What does one see if traveling at the speed of light? </a:t>
            </a:r>
            <a:r>
              <a:rPr lang="en-US" b="1" dirty="0" smtClean="0">
                <a:solidFill>
                  <a:srgbClr val="0000FF"/>
                </a:solidFill>
              </a:rPr>
              <a:t>gave rise to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Relativity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4" y="330445"/>
            <a:ext cx="8537983" cy="61770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00FF"/>
                </a:solidFill>
              </a:rPr>
              <a:t>A little figure might help: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identify some points: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1      loc. min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2      loc. max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3      loc. min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4      loc. max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5      abs. min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6      abs. max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56" y="1710969"/>
            <a:ext cx="5460317" cy="40253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04" y="4325494"/>
            <a:ext cx="207818" cy="323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0273" y="1852396"/>
            <a:ext cx="230909" cy="323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684" y="4282878"/>
            <a:ext cx="230909" cy="3232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8635" y="2439072"/>
            <a:ext cx="254000" cy="3232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5968" y="5554520"/>
            <a:ext cx="219364" cy="323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5861" y="1414149"/>
            <a:ext cx="254000" cy="32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5" y="303991"/>
            <a:ext cx="8590896" cy="62828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have two jobs to do: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dirty="0" smtClean="0">
                <a:solidFill>
                  <a:srgbClr val="0000FF"/>
                </a:solidFill>
              </a:rPr>
              <a:t>Make sure that what we are looking for </a:t>
            </a:r>
            <a:r>
              <a:rPr lang="en-US" b="1" dirty="0" smtClean="0">
                <a:solidFill>
                  <a:srgbClr val="FF0000"/>
                </a:solidFill>
              </a:rPr>
              <a:t>is there to be found</a:t>
            </a:r>
            <a:r>
              <a:rPr lang="en-US" b="1" dirty="0" smtClean="0">
                <a:solidFill>
                  <a:srgbClr val="0000FF"/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0000FF"/>
                </a:solidFill>
              </a:rPr>
              <a:t>Once we know it is there, </a:t>
            </a:r>
            <a:r>
              <a:rPr lang="en-US" b="1" dirty="0" smtClean="0">
                <a:solidFill>
                  <a:srgbClr val="FF0000"/>
                </a:solidFill>
              </a:rPr>
              <a:t>concoct a way to find it.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Job No. 1 is done by applying the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Theorem.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AE0DB1"/>
                </a:solidFill>
              </a:rPr>
              <a:t>Extreme Value Theorem</a:t>
            </a:r>
            <a:r>
              <a:rPr lang="en-US" b="1" dirty="0" smtClean="0">
                <a:solidFill>
                  <a:srgbClr val="0000FF"/>
                </a:solidFill>
              </a:rPr>
              <a:t>) Let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e </a:t>
            </a:r>
            <a:r>
              <a:rPr lang="en-US" b="1" dirty="0" smtClean="0">
                <a:solidFill>
                  <a:srgbClr val="FF0000"/>
                </a:solidFill>
              </a:rPr>
              <a:t>continuous over the closed interval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Then      attains both an </a:t>
            </a:r>
            <a:r>
              <a:rPr lang="en-US" b="1" dirty="0" smtClean="0">
                <a:solidFill>
                  <a:srgbClr val="FF0000"/>
                </a:solidFill>
              </a:rPr>
              <a:t>absolute maximum </a:t>
            </a:r>
            <a:r>
              <a:rPr lang="en-US" b="1" dirty="0" smtClean="0">
                <a:solidFill>
                  <a:srgbClr val="0000FF"/>
                </a:solidFill>
              </a:rPr>
              <a:t>and an</a:t>
            </a:r>
            <a:r>
              <a:rPr lang="en-US" b="1" dirty="0" smtClean="0">
                <a:solidFill>
                  <a:srgbClr val="FF0000"/>
                </a:solidFill>
              </a:rPr>
              <a:t> absolute minimum </a:t>
            </a:r>
            <a:r>
              <a:rPr lang="en-US" b="1" dirty="0" smtClean="0">
                <a:solidFill>
                  <a:srgbClr val="0000FF"/>
                </a:solidFill>
              </a:rPr>
              <a:t>on               .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90" y="4249395"/>
            <a:ext cx="1014222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716" y="4822874"/>
            <a:ext cx="1167892" cy="553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495" y="5848230"/>
            <a:ext cx="1167892" cy="55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559" y="5411578"/>
            <a:ext cx="338074" cy="5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8" y="330445"/>
            <a:ext cx="8564439" cy="62035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Note: If you drop either continuity or “closed interval” the theorem is false, as these two examples show: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the interval is not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closed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 interval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closed, but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not </a:t>
            </a:r>
            <a:r>
              <a:rPr lang="en-US" b="1" dirty="0" err="1" smtClean="0">
                <a:solidFill>
                  <a:srgbClr val="0000FF"/>
                </a:solidFill>
              </a:rPr>
              <a:t>contin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33" y="1927777"/>
            <a:ext cx="4640834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81" y="3017164"/>
            <a:ext cx="6515608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3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" y="107950"/>
            <a:ext cx="8655050" cy="652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Here are the two graphs: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8" y="917100"/>
            <a:ext cx="2873269" cy="3042287"/>
          </a:xfrm>
          <a:prstGeom prst="rect">
            <a:avLst/>
          </a:prstGeom>
        </p:spPr>
      </p:pic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334" y="797632"/>
            <a:ext cx="3441777" cy="3656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50" y="4219570"/>
            <a:ext cx="3568700" cy="469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450" y="4515969"/>
            <a:ext cx="4450248" cy="157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6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9" y="356898"/>
            <a:ext cx="8643808" cy="625641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Extreme </a:t>
            </a:r>
            <a:r>
              <a:rPr lang="en-US" b="1" dirty="0" err="1" smtClean="0">
                <a:solidFill>
                  <a:srgbClr val="0000FF"/>
                </a:solidFill>
              </a:rPr>
              <a:t>Valute</a:t>
            </a:r>
            <a:r>
              <a:rPr lang="en-US" b="1" dirty="0" smtClean="0">
                <a:solidFill>
                  <a:srgbClr val="0000FF"/>
                </a:solidFill>
              </a:rPr>
              <a:t> Theorem guarantees that what we seek is there to be found.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theorem that helps us find it is: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AE0DB1"/>
                </a:solidFill>
              </a:rPr>
              <a:t>Fermat’s Theorem</a:t>
            </a:r>
            <a:r>
              <a:rPr lang="en-US" b="1" dirty="0" smtClean="0">
                <a:solidFill>
                  <a:srgbClr val="0000FF"/>
                </a:solidFill>
              </a:rPr>
              <a:t>) Let             be a local maximum (or minimum). Then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exists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proof is easy and it is in the textbook, pp. 200-201.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NOTE: The </a:t>
            </a:r>
            <a:r>
              <a:rPr lang="en-US" b="1" dirty="0" smtClean="0">
                <a:solidFill>
                  <a:srgbClr val="AE0DB1"/>
                </a:solidFill>
              </a:rPr>
              <a:t>converse</a:t>
            </a:r>
            <a:r>
              <a:rPr lang="en-US" b="1" dirty="0" smtClean="0">
                <a:solidFill>
                  <a:srgbClr val="0000FF"/>
                </a:solidFill>
              </a:rPr>
              <a:t> of Fermat’s Theorem is false,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does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0000FF"/>
                </a:solidFill>
              </a:rPr>
              <a:t> imply             is a local maximum or minimum.           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574" y="2004009"/>
            <a:ext cx="983488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955" y="3138366"/>
            <a:ext cx="1137158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5365" y="3227002"/>
            <a:ext cx="632199" cy="3904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0538" y="3147643"/>
            <a:ext cx="2028444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213" y="5412436"/>
            <a:ext cx="2028444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5297" y="5363097"/>
            <a:ext cx="983488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0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9400"/>
            <a:ext cx="86614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it could be what you have called in High School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    					an inflection point.)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OK, let’s assume you have a function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hat is continuous over the closed interval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Extreme Value Theorem </a:t>
            </a:r>
            <a:r>
              <a:rPr lang="en-US" b="1" dirty="0" smtClean="0">
                <a:solidFill>
                  <a:srgbClr val="0000FF"/>
                </a:solidFill>
              </a:rPr>
              <a:t>tells us that     attains both maximum and minimum in               , so we are looking for something that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question now is: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do we find those x-values in               where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does attain its maximum? (minimum?)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422" y="2104009"/>
            <a:ext cx="4164457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108" y="2596388"/>
            <a:ext cx="1167892" cy="553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108" y="3688588"/>
            <a:ext cx="1167892" cy="55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0171" y="3251645"/>
            <a:ext cx="338074" cy="507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604" y="4334164"/>
            <a:ext cx="1119909" cy="323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908" y="5364988"/>
            <a:ext cx="1167892" cy="553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571" y="6051677"/>
            <a:ext cx="338074" cy="5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0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106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know that the x-values we are looking for are either 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end-points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	local extremes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At  any local extreme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either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ii.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x</a:t>
            </a:r>
            <a:r>
              <a:rPr lang="en-US" b="1" dirty="0" smtClean="0">
                <a:solidFill>
                  <a:srgbClr val="0000FF"/>
                </a:solidFill>
              </a:rPr>
              <a:t>-values  that obey either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0000FF"/>
                </a:solidFill>
              </a:rPr>
              <a:t>or </a:t>
            </a:r>
            <a:r>
              <a:rPr lang="en-US" b="1" dirty="0" smtClean="0">
                <a:solidFill>
                  <a:srgbClr val="FF0000"/>
                </a:solidFill>
              </a:rPr>
              <a:t>ii. </a:t>
            </a:r>
            <a:r>
              <a:rPr lang="en-US" b="1" dirty="0" smtClean="0">
                <a:solidFill>
                  <a:srgbClr val="0000FF"/>
                </a:solidFill>
              </a:rPr>
              <a:t>above are called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critical points</a:t>
            </a:r>
            <a:r>
              <a:rPr lang="en-US" b="1" dirty="0" smtClean="0">
                <a:solidFill>
                  <a:srgbClr val="0000FF"/>
                </a:solidFill>
              </a:rPr>
              <a:t>”, so we conclude that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459" y="1625600"/>
            <a:ext cx="427182" cy="25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3886200"/>
            <a:ext cx="427182" cy="25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994" y="2581021"/>
            <a:ext cx="1336929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850" y="3819236"/>
            <a:ext cx="2863273" cy="346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555" y="3799205"/>
            <a:ext cx="1355090" cy="5168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7503" y="4459161"/>
            <a:ext cx="2381885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4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34400" cy="619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               is an absolute maximum (or minimum)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f the function      over               , then       is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e</a:t>
            </a:r>
            <a:r>
              <a:rPr lang="en-US" b="1" dirty="0" smtClean="0">
                <a:solidFill>
                  <a:srgbClr val="0000FF"/>
                </a:solidFill>
              </a:rPr>
              <a:t>ither an </a:t>
            </a:r>
            <a:r>
              <a:rPr lang="en-US" b="1" dirty="0" smtClean="0">
                <a:solidFill>
                  <a:srgbClr val="FF0000"/>
                </a:solidFill>
              </a:rPr>
              <a:t>end-point </a:t>
            </a:r>
            <a:r>
              <a:rPr lang="en-US" b="1" dirty="0" smtClean="0">
                <a:solidFill>
                  <a:srgbClr val="0000FF"/>
                </a:solidFill>
              </a:rPr>
              <a:t>or a </a:t>
            </a:r>
            <a:r>
              <a:rPr lang="en-US" b="1" dirty="0" smtClean="0">
                <a:solidFill>
                  <a:srgbClr val="FF0000"/>
                </a:solidFill>
              </a:rPr>
              <a:t>critical point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life is normal, the set of points that are either end-points (two of them!) or critical points </a:t>
            </a:r>
            <a:r>
              <a:rPr lang="en-US" b="1" dirty="0" smtClean="0">
                <a:solidFill>
                  <a:srgbClr val="FF0000"/>
                </a:solidFill>
              </a:rPr>
              <a:t>is finite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Compute      at all of them, by comparison you got both the </a:t>
            </a:r>
            <a:r>
              <a:rPr lang="en-US" b="1" dirty="0" smtClean="0">
                <a:solidFill>
                  <a:srgbClr val="FF0000"/>
                </a:solidFill>
              </a:rPr>
              <a:t>absolute maximum </a:t>
            </a:r>
            <a:r>
              <a:rPr lang="en-US" b="1" dirty="0" smtClean="0">
                <a:solidFill>
                  <a:srgbClr val="0000FF"/>
                </a:solidFill>
              </a:rPr>
              <a:t>and the </a:t>
            </a:r>
            <a:r>
              <a:rPr lang="en-US" b="1" dirty="0" err="1" smtClean="0">
                <a:solidFill>
                  <a:srgbClr val="FF0000"/>
                </a:solidFill>
              </a:rPr>
              <a:t>abso</a:t>
            </a:r>
            <a:r>
              <a:rPr lang="en-US" b="1" dirty="0" smtClean="0">
                <a:solidFill>
                  <a:srgbClr val="FF0000"/>
                </a:solidFill>
              </a:rPr>
              <a:t>-lute minimum</a:t>
            </a:r>
            <a:r>
              <a:rPr lang="en-US" b="1" dirty="0" smtClean="0">
                <a:solidFill>
                  <a:srgbClr val="0000FF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VOILÁ</a:t>
            </a: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5" y="344361"/>
            <a:ext cx="1121791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755" y="1009841"/>
            <a:ext cx="338074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854" y="963740"/>
            <a:ext cx="1167892" cy="55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031" y="1090740"/>
            <a:ext cx="261239" cy="291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8183" y="3757740"/>
            <a:ext cx="338074" cy="5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7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09000" cy="6172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It </a:t>
            </a:r>
            <a:r>
              <a:rPr lang="en-US" b="1" dirty="0">
                <a:solidFill>
                  <a:srgbClr val="0000FF"/>
                </a:solidFill>
              </a:rPr>
              <a:t>is now time to do several exercises, at least the following </a:t>
            </a:r>
            <a:r>
              <a:rPr lang="en-US" b="1" dirty="0">
                <a:solidFill>
                  <a:srgbClr val="008000"/>
                </a:solidFill>
              </a:rPr>
              <a:t>recommended</a:t>
            </a:r>
            <a:r>
              <a:rPr lang="en-US" b="1" dirty="0">
                <a:solidFill>
                  <a:srgbClr val="0000FF"/>
                </a:solidFill>
              </a:rPr>
              <a:t> ones, on pp. </a:t>
            </a:r>
            <a:r>
              <a:rPr lang="en-US" b="1" dirty="0" smtClean="0">
                <a:solidFill>
                  <a:srgbClr val="0000FF"/>
                </a:solidFill>
              </a:rPr>
              <a:t>204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206 </a:t>
            </a:r>
            <a:r>
              <a:rPr lang="en-US" b="1" dirty="0">
                <a:solidFill>
                  <a:srgbClr val="0000FF"/>
                </a:solidFill>
              </a:rPr>
              <a:t>of the </a:t>
            </a:r>
            <a:r>
              <a:rPr lang="en-US" b="1" dirty="0" smtClean="0">
                <a:solidFill>
                  <a:srgbClr val="0000FF"/>
                </a:solidFill>
              </a:rPr>
              <a:t>textbook.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3, 4, 31, 32, 34, 35, 38, 46, 49, 52, 57, 59b, 62b, 64, 67.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I </a:t>
            </a:r>
            <a:r>
              <a:rPr lang="en-US" b="1" u="sng" dirty="0" err="1">
                <a:solidFill>
                  <a:srgbClr val="FF0000"/>
                </a:solidFill>
              </a:rPr>
              <a:t>wll</a:t>
            </a:r>
            <a:r>
              <a:rPr lang="en-US" b="1" u="sng" dirty="0">
                <a:solidFill>
                  <a:srgbClr val="FF0000"/>
                </a:solidFill>
              </a:rPr>
              <a:t> add 1% to the homework score to everyone who hands in all 23 answers by </a:t>
            </a:r>
            <a:r>
              <a:rPr lang="en-US" b="1" u="sng" dirty="0" smtClean="0">
                <a:solidFill>
                  <a:srgbClr val="FF0000"/>
                </a:solidFill>
              </a:rPr>
              <a:t>10/5.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7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7" y="277539"/>
            <a:ext cx="8617353" cy="6335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could extend the list, and </a:t>
            </a:r>
            <a:r>
              <a:rPr lang="en-US" b="1" dirty="0" smtClean="0">
                <a:solidFill>
                  <a:srgbClr val="FF1ADC"/>
                </a:solidFill>
              </a:rPr>
              <a:t>it would be fun to do so</a:t>
            </a:r>
            <a:r>
              <a:rPr lang="en-US" b="1" dirty="0" smtClean="0">
                <a:solidFill>
                  <a:srgbClr val="0000FF"/>
                </a:solidFill>
              </a:rPr>
              <a:t>, but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we have work to do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question: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Take a standard 8”x11” sheet of paper.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Cut it into strips              high. You will get either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64</a:t>
            </a:r>
            <a:r>
              <a:rPr lang="en-US" b="1" dirty="0" smtClean="0">
                <a:solidFill>
                  <a:srgbClr val="0000FF"/>
                </a:solidFill>
              </a:rPr>
              <a:t> strips, each </a:t>
            </a:r>
            <a:r>
              <a:rPr lang="en-US" b="1" dirty="0" smtClean="0">
                <a:solidFill>
                  <a:srgbClr val="FF0000"/>
                </a:solidFill>
              </a:rPr>
              <a:t>11” </a:t>
            </a:r>
            <a:r>
              <a:rPr lang="en-US" b="1" dirty="0" smtClean="0">
                <a:solidFill>
                  <a:srgbClr val="0000FF"/>
                </a:solidFill>
              </a:rPr>
              <a:t>long or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88</a:t>
            </a:r>
            <a:r>
              <a:rPr lang="en-US" b="1" dirty="0" smtClean="0">
                <a:solidFill>
                  <a:srgbClr val="0000FF"/>
                </a:solidFill>
              </a:rPr>
              <a:t> strips, each </a:t>
            </a:r>
            <a:r>
              <a:rPr lang="en-US" b="1" dirty="0" smtClean="0">
                <a:solidFill>
                  <a:srgbClr val="FF0000"/>
                </a:solidFill>
              </a:rPr>
              <a:t>8” </a:t>
            </a:r>
            <a:r>
              <a:rPr lang="en-US" b="1" dirty="0" smtClean="0">
                <a:solidFill>
                  <a:srgbClr val="0000FF"/>
                </a:solidFill>
              </a:rPr>
              <a:t>long.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Use the strips to </a:t>
            </a:r>
            <a:r>
              <a:rPr lang="en-US" b="1" dirty="0" smtClean="0">
                <a:solidFill>
                  <a:srgbClr val="FF0000"/>
                </a:solidFill>
              </a:rPr>
              <a:t>surround as much ground as you can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8000"/>
                </a:solidFill>
              </a:rPr>
              <a:t>do the best you can</a:t>
            </a:r>
            <a:r>
              <a:rPr lang="en-US" b="1" dirty="0" smtClean="0">
                <a:solidFill>
                  <a:srgbClr val="0000FF"/>
                </a:solidFill>
              </a:rPr>
              <a:t>, remember?).</a:t>
            </a:r>
          </a:p>
          <a:p>
            <a:pPr marL="571500" indent="-571500">
              <a:lnSpc>
                <a:spcPct val="110000"/>
              </a:lnSpc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How would you cut the sheet?,  …..  and </a:t>
            </a:r>
          </a:p>
          <a:p>
            <a:pPr marL="571500" indent="-571500">
              <a:lnSpc>
                <a:spcPct val="110000"/>
              </a:lnSpc>
              <a:buFont typeface="+mj-lt"/>
              <a:buAutoNum type="romanUcPeriod"/>
            </a:pPr>
            <a:r>
              <a:rPr lang="en-US" b="1" dirty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ow much ground can you surround?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937" y="2191118"/>
            <a:ext cx="692727" cy="85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3" y="251086"/>
            <a:ext cx="8670264" cy="633576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abstract the question, (that is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… </a:t>
            </a:r>
            <a:r>
              <a:rPr lang="en-US" b="1" dirty="0" smtClean="0">
                <a:solidFill>
                  <a:srgbClr val="008000"/>
                </a:solidFill>
              </a:rPr>
              <a:t>eliminate the fluff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!) You are given a length of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704” </a:t>
            </a:r>
            <a:r>
              <a:rPr lang="en-US" b="1" dirty="0" smtClean="0">
                <a:solidFill>
                  <a:srgbClr val="0000FF"/>
                </a:solidFill>
              </a:rPr>
              <a:t>(the answer to the first question is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… </a:t>
            </a:r>
            <a:r>
              <a:rPr lang="en-US" b="1" dirty="0" smtClean="0">
                <a:solidFill>
                  <a:srgbClr val="FF0000"/>
                </a:solidFill>
              </a:rPr>
              <a:t>it doesn’t matter</a:t>
            </a:r>
            <a:r>
              <a:rPr lang="en-US" b="1" dirty="0" smtClean="0">
                <a:solidFill>
                  <a:srgbClr val="0000FF"/>
                </a:solidFill>
              </a:rPr>
              <a:t>, you get a total length of </a:t>
            </a:r>
            <a:r>
              <a:rPr lang="en-US" b="1" dirty="0" smtClean="0">
                <a:solidFill>
                  <a:srgbClr val="FF0000"/>
                </a:solidFill>
              </a:rPr>
              <a:t>704”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are asked: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shape in the plane has perimeter 704” and maximum possible area?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answer is …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ut I can’t show you why I am right, because the vagueness of the word “</a:t>
            </a:r>
            <a:r>
              <a:rPr lang="en-US" b="1" dirty="0" smtClean="0">
                <a:solidFill>
                  <a:srgbClr val="FF0000"/>
                </a:solidFill>
              </a:rPr>
              <a:t>shape</a:t>
            </a:r>
            <a:r>
              <a:rPr lang="en-US" b="1" dirty="0" smtClean="0">
                <a:solidFill>
                  <a:srgbClr val="0000FF"/>
                </a:solidFill>
              </a:rPr>
              <a:t>” forces me to use more math than you know.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4254500"/>
            <a:ext cx="21971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5" y="330445"/>
            <a:ext cx="8617352" cy="6256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however I restrict myself to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ectangular shapes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hen I can give you the answer and be able to teach you how to get it yourself! By the way, the answer is           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first lesson to be learned here is that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the best (or worst) you can do</a:t>
            </a:r>
            <a:r>
              <a:rPr lang="en-US" b="1" dirty="0" smtClean="0">
                <a:solidFill>
                  <a:srgbClr val="0000FF"/>
                </a:solidFill>
              </a:rPr>
              <a:t>” depends 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w</a:t>
            </a:r>
            <a:r>
              <a:rPr lang="en-US" b="1" dirty="0" smtClean="0">
                <a:solidFill>
                  <a:srgbClr val="FF6600"/>
                </a:solidFill>
              </a:rPr>
              <a:t>hat restrictions you are subjected to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abstract a little more.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quantity         depends on some other quantity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, the dependence being expressed by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293" y="2364226"/>
            <a:ext cx="2101130" cy="687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619" y="5308717"/>
            <a:ext cx="522478" cy="737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461" y="5939699"/>
            <a:ext cx="537845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4" y="330445"/>
            <a:ext cx="8564439" cy="625640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(The “</a:t>
            </a:r>
            <a:r>
              <a:rPr lang="en-US" b="1" dirty="0" smtClean="0">
                <a:solidFill>
                  <a:srgbClr val="FF6600"/>
                </a:solidFill>
              </a:rPr>
              <a:t>restrictions</a:t>
            </a:r>
            <a:r>
              <a:rPr lang="en-US" b="1" dirty="0" smtClean="0">
                <a:solidFill>
                  <a:srgbClr val="0000FF"/>
                </a:solidFill>
              </a:rPr>
              <a:t>” are expressed in the formula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, as well as the condition                           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Our question becomes the following: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Given the function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is the maximum (and/or minimum) values it can achieve?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That is what we are going to study today.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first thing we will learn is that we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have to be precise with our language</a:t>
            </a:r>
            <a:r>
              <a:rPr lang="en-US" b="1" dirty="0" smtClean="0">
                <a:solidFill>
                  <a:srgbClr val="0000FF"/>
                </a:solidFill>
              </a:rPr>
              <a:t> (English or Tagalog 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ny other human language is no match for math)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987" y="316133"/>
            <a:ext cx="4582160" cy="670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49" y="1393642"/>
            <a:ext cx="1306195" cy="737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8305" y="1446548"/>
            <a:ext cx="2212848" cy="7376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400" y="2611249"/>
            <a:ext cx="4582160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5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5" y="356899"/>
            <a:ext cx="8617352" cy="625640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</a:t>
            </a:r>
            <a:r>
              <a:rPr lang="en-US" b="1" dirty="0" smtClean="0">
                <a:solidFill>
                  <a:srgbClr val="008000"/>
                </a:solidFill>
              </a:rPr>
              <a:t>malformed</a:t>
            </a:r>
            <a:r>
              <a:rPr lang="en-US" b="1" dirty="0" smtClean="0">
                <a:solidFill>
                  <a:srgbClr val="0000FF"/>
                </a:solidFill>
              </a:rPr>
              <a:t> question: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Given the function</a:t>
            </a:r>
          </a:p>
          <a:p>
            <a:pPr marL="0" indent="0">
              <a:spcBef>
                <a:spcPts val="1368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What is the maximum (and/or minimum) values it can achieve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lnSpc>
                <a:spcPct val="130000"/>
              </a:lnSpc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first trouble is that the function isn’t even </a:t>
            </a:r>
            <a:r>
              <a:rPr lang="en-US" b="1" u="sng" dirty="0" smtClean="0">
                <a:solidFill>
                  <a:srgbClr val="0000FF"/>
                </a:solidFill>
              </a:rPr>
              <a:t>defined</a:t>
            </a:r>
            <a:r>
              <a:rPr lang="en-US" b="1" dirty="0" smtClean="0">
                <a:solidFill>
                  <a:srgbClr val="0000FF"/>
                </a:solidFill>
              </a:rPr>
              <a:t> at the rightmost end-point, and if we modify it by looking at</a:t>
            </a:r>
          </a:p>
          <a:p>
            <a:pPr marL="0" indent="0">
              <a:lnSpc>
                <a:spcPct val="130000"/>
              </a:lnSpc>
              <a:spcBef>
                <a:spcPts val="13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hen we recognize that the minimum is </a:t>
            </a:r>
            <a:r>
              <a:rPr lang="en-US" sz="3800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0000FF"/>
                </a:solidFill>
              </a:rPr>
              <a:t>, but</a:t>
            </a:r>
          </a:p>
          <a:p>
            <a:pPr marL="0" indent="0">
              <a:lnSpc>
                <a:spcPct val="130000"/>
              </a:lnSpc>
              <a:spcBef>
                <a:spcPts val="1368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 maximum does not exist </a:t>
            </a:r>
            <a:r>
              <a:rPr lang="en-US" b="1" dirty="0" smtClean="0">
                <a:solidFill>
                  <a:srgbClr val="0000FF"/>
                </a:solidFill>
              </a:rPr>
              <a:t>!!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342" y="634159"/>
            <a:ext cx="3967480" cy="1145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660" y="3844724"/>
            <a:ext cx="3967480" cy="11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5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03991"/>
            <a:ext cx="8458613" cy="6256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need to make sure that we are trying to find something that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is there to be found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start by clarifying our ideas.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say that the number                            is an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bsolute maximum </a:t>
            </a:r>
            <a:r>
              <a:rPr lang="en-US" b="1" dirty="0" smtClean="0">
                <a:solidFill>
                  <a:srgbClr val="0000FF"/>
                </a:solidFill>
              </a:rPr>
              <a:t>of      over        if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AE0DB1"/>
                </a:solidFill>
              </a:rPr>
              <a:t>WARNING: </a:t>
            </a:r>
            <a:r>
              <a:rPr lang="en-US" b="1" dirty="0" smtClean="0">
                <a:solidFill>
                  <a:srgbClr val="0000FF"/>
                </a:solidFill>
              </a:rPr>
              <a:t>there may be more than one               where the function achieves its maximum.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081" y="2556395"/>
            <a:ext cx="3472942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252" y="3197714"/>
            <a:ext cx="2360930" cy="5168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5464" y="3777528"/>
            <a:ext cx="338074" cy="507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592" y="3796729"/>
            <a:ext cx="430276" cy="399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4696" y="4408116"/>
            <a:ext cx="4241292" cy="568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1391" y="4968477"/>
            <a:ext cx="119862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3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8" y="277539"/>
            <a:ext cx="8590895" cy="628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define (or read it in the textbook) the notion of </a:t>
            </a:r>
            <a:r>
              <a:rPr lang="en-US" b="1" dirty="0" smtClean="0">
                <a:solidFill>
                  <a:srgbClr val="FF0000"/>
                </a:solidFill>
              </a:rPr>
              <a:t>absolute minimum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Clearly the idea of </a:t>
            </a:r>
            <a:r>
              <a:rPr lang="en-US" b="1" dirty="0" smtClean="0">
                <a:solidFill>
                  <a:srgbClr val="FF0000"/>
                </a:solidFill>
              </a:rPr>
              <a:t>absolute maximum </a:t>
            </a:r>
            <a:r>
              <a:rPr lang="en-US" b="1" dirty="0" smtClean="0">
                <a:solidFill>
                  <a:srgbClr val="0000FF"/>
                </a:solidFill>
              </a:rPr>
              <a:t>(and </a:t>
            </a:r>
            <a:r>
              <a:rPr lang="en-US" b="1" dirty="0" err="1" smtClean="0">
                <a:solidFill>
                  <a:srgbClr val="0000FF"/>
                </a:solidFill>
              </a:rPr>
              <a:t>abso</a:t>
            </a:r>
            <a:r>
              <a:rPr lang="en-US" b="1" dirty="0" smtClean="0">
                <a:solidFill>
                  <a:srgbClr val="0000FF"/>
                </a:solidFill>
              </a:rPr>
              <a:t>-lute minimum) depend on the domain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enlarge         the absolute maximum may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(that’s right) </a:t>
            </a:r>
            <a:r>
              <a:rPr lang="en-US" b="1" dirty="0" smtClean="0">
                <a:solidFill>
                  <a:srgbClr val="FF6600"/>
                </a:solidFill>
              </a:rPr>
              <a:t>increase</a:t>
            </a:r>
            <a:r>
              <a:rPr lang="en-US" b="1" dirty="0" smtClean="0">
                <a:solidFill>
                  <a:srgbClr val="0000FF"/>
                </a:solidFill>
              </a:rPr>
              <a:t>, and the absolute minimum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(that’s right) </a:t>
            </a:r>
            <a:r>
              <a:rPr lang="en-US" b="1" dirty="0" smtClean="0">
                <a:solidFill>
                  <a:srgbClr val="0000FF"/>
                </a:solidFill>
              </a:rPr>
              <a:t>may </a:t>
            </a:r>
            <a:r>
              <a:rPr lang="en-US" b="1" dirty="0" smtClean="0">
                <a:solidFill>
                  <a:srgbClr val="FF6600"/>
                </a:solidFill>
              </a:rPr>
              <a:t>decrease</a:t>
            </a:r>
            <a:r>
              <a:rPr lang="en-US" b="1" dirty="0" smtClean="0">
                <a:solidFill>
                  <a:srgbClr val="0000FF"/>
                </a:solidFill>
              </a:rPr>
              <a:t>. What if           shrinks?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get the notion of </a:t>
            </a:r>
            <a:r>
              <a:rPr lang="en-US" b="1" dirty="0" smtClean="0">
                <a:solidFill>
                  <a:srgbClr val="FF0000"/>
                </a:solidFill>
              </a:rPr>
              <a:t>local maximum</a:t>
            </a:r>
            <a:r>
              <a:rPr lang="en-US" b="1" dirty="0" smtClean="0">
                <a:solidFill>
                  <a:srgbClr val="0000FF"/>
                </a:solidFill>
              </a:rPr>
              <a:t>, defined as follows: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                                    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value                          Is called a </a:t>
            </a:r>
            <a:r>
              <a:rPr lang="en-US" b="1" dirty="0" smtClean="0">
                <a:solidFill>
                  <a:srgbClr val="FF0000"/>
                </a:solidFill>
              </a:rPr>
              <a:t>local maximum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638" y="1933032"/>
            <a:ext cx="430276" cy="399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554" y="2516117"/>
            <a:ext cx="430276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334" y="3673739"/>
            <a:ext cx="430276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083" y="5259337"/>
            <a:ext cx="3472942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9931" y="5883780"/>
            <a:ext cx="2221230" cy="5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9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9" y="277538"/>
            <a:ext cx="8617352" cy="630931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f for some subset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(your textbook calls         </a:t>
            </a:r>
            <a:r>
              <a:rPr lang="en-US" b="1" dirty="0" smtClean="0">
                <a:solidFill>
                  <a:srgbClr val="FF1ADC"/>
                </a:solidFill>
              </a:rPr>
              <a:t>“near”     , </a:t>
            </a:r>
            <a:r>
              <a:rPr lang="en-US" b="1" dirty="0" smtClean="0">
                <a:solidFill>
                  <a:srgbClr val="0000FF"/>
                </a:solidFill>
              </a:rPr>
              <a:t> I am being a little more precise.)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NOTE: A </a:t>
            </a:r>
            <a:r>
              <a:rPr lang="en-US" b="1" dirty="0" smtClean="0">
                <a:solidFill>
                  <a:srgbClr val="FF0000"/>
                </a:solidFill>
              </a:rPr>
              <a:t>local maximum </a:t>
            </a:r>
            <a:r>
              <a:rPr lang="en-US" b="1" dirty="0" smtClean="0">
                <a:solidFill>
                  <a:srgbClr val="0000FF"/>
                </a:solidFill>
              </a:rPr>
              <a:t>is an </a:t>
            </a:r>
            <a:r>
              <a:rPr lang="en-US" b="1" dirty="0" smtClean="0">
                <a:solidFill>
                  <a:srgbClr val="FF6600"/>
                </a:solidFill>
              </a:rPr>
              <a:t>absolute maximum on a smaller domain</a:t>
            </a:r>
            <a:r>
              <a:rPr lang="en-US" b="1" dirty="0" smtClean="0">
                <a:solidFill>
                  <a:srgbClr val="0000FF"/>
                </a:solidFill>
              </a:rPr>
              <a:t>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Obviously an </a:t>
            </a:r>
            <a:r>
              <a:rPr lang="en-US" b="1" dirty="0" smtClean="0">
                <a:solidFill>
                  <a:srgbClr val="FF0000"/>
                </a:solidFill>
              </a:rPr>
              <a:t>absolute maximum </a:t>
            </a:r>
            <a:r>
              <a:rPr lang="en-US" b="1" dirty="0" smtClean="0">
                <a:solidFill>
                  <a:srgbClr val="0000FF"/>
                </a:solidFill>
              </a:rPr>
              <a:t>is also a </a:t>
            </a:r>
            <a:r>
              <a:rPr lang="en-US" b="1" dirty="0" smtClean="0">
                <a:solidFill>
                  <a:srgbClr val="FF0000"/>
                </a:solidFill>
              </a:rPr>
              <a:t>local maximum</a:t>
            </a:r>
            <a:r>
              <a:rPr lang="en-US" b="1" dirty="0" smtClean="0">
                <a:solidFill>
                  <a:srgbClr val="0000FF"/>
                </a:solidFill>
              </a:rPr>
              <a:t>, but not conversely (</a:t>
            </a:r>
            <a:r>
              <a:rPr lang="en-US" b="1" dirty="0" smtClean="0">
                <a:solidFill>
                  <a:srgbClr val="008000"/>
                </a:solidFill>
              </a:rPr>
              <a:t>what does that mean?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symmetrical definition applies for local minima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8000"/>
                </a:solidFill>
              </a:rPr>
              <a:t>plural, from </a:t>
            </a:r>
            <a:r>
              <a:rPr lang="en-US" b="1" dirty="0" err="1" smtClean="0">
                <a:solidFill>
                  <a:srgbClr val="008000"/>
                </a:solidFill>
              </a:rPr>
              <a:t>latin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  <a:r>
              <a:rPr lang="en-US" b="1" dirty="0">
                <a:solidFill>
                  <a:srgbClr val="0000FF"/>
                </a:solidFill>
              </a:rPr>
              <a:t>Y</a:t>
            </a:r>
            <a:r>
              <a:rPr lang="en-US" b="1" dirty="0" smtClean="0">
                <a:solidFill>
                  <a:srgbClr val="0000FF"/>
                </a:solidFill>
              </a:rPr>
              <a:t>ou do it.)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235" y="356915"/>
            <a:ext cx="1613535" cy="430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684" y="969197"/>
            <a:ext cx="4548632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2782" y="1537776"/>
            <a:ext cx="568579" cy="430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4307" y="1641040"/>
            <a:ext cx="261239" cy="2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0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1012</Words>
  <Application>Microsoft Macintosh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MAXIMA AND MINIMA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502</cp:revision>
  <dcterms:created xsi:type="dcterms:W3CDTF">2011-08-21T14:29:24Z</dcterms:created>
  <dcterms:modified xsi:type="dcterms:W3CDTF">2011-10-01T01:31:25Z</dcterms:modified>
</cp:coreProperties>
</file>